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87" r:id="rId4"/>
    <p:sldId id="288" r:id="rId5"/>
    <p:sldId id="289" r:id="rId6"/>
    <p:sldId id="290" r:id="rId7"/>
    <p:sldId id="293" r:id="rId8"/>
    <p:sldId id="304" r:id="rId9"/>
    <p:sldId id="291" r:id="rId10"/>
    <p:sldId id="294" r:id="rId11"/>
    <p:sldId id="292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283" r:id="rId22"/>
  </p:sldIdLst>
  <p:sldSz cx="12192000" cy="6858000"/>
  <p:notesSz cx="6858000" cy="9144000"/>
  <p:embeddedFontLst>
    <p:embeddedFont>
      <p:font typeface="paybooc ExtraBold" pitchFamily="2" charset="-127"/>
      <p:bold r:id="rId23"/>
    </p:embeddedFont>
    <p:embeddedFont>
      <p:font typeface="paybooc Light" pitchFamily="2" charset="-127"/>
      <p:regular r:id="rId24"/>
    </p:embeddedFont>
    <p:embeddedFont>
      <p:font typeface="paybooc Medium" pitchFamily="2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SEBANG Gothic OTF Regular" pitchFamily="2" charset="-127"/>
      <p:regular r:id="rId3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FF"/>
    <a:srgbClr val="0293FC"/>
    <a:srgbClr val="22A6FE"/>
    <a:srgbClr val="FE0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2D88D-4089-C447-9D95-E18F5A2AA2D0}" v="1" dt="2021-11-21T12:14:54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53"/>
    <p:restoredTop sz="96327"/>
  </p:normalViewPr>
  <p:slideViewPr>
    <p:cSldViewPr snapToGrid="0" snapToObjects="1">
      <p:cViewPr varScale="1">
        <p:scale>
          <a:sx n="219" d="100"/>
          <a:sy n="219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41663-8A18-BD40-A962-92800E65E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EDBE82-5FAD-8E44-886E-5BAC8A395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4E455-51AB-6B43-AFC5-0D6AAD71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4851B9-E87E-944E-ADD0-09C63872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5C913-A7C9-C742-B36C-450EB639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255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FA3F7-5A5A-7D48-AF97-241822A4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63E95-C34C-0E4D-8C65-2748A60AD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1D42D-54C7-D04F-963D-0A528BB9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FB6B4-A9CB-5845-80E0-7335718E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BFC31-0E60-824C-B97A-B85B4084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617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42BDC0-82A3-DE4E-88FE-76646FE8E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692FA0-20CF-164A-AA6A-FAC67FE64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DD722-6D8B-8B44-B9E8-B608A70F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F04EC-CB31-4247-8CBE-9BA26A41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6B650-8D44-0D4E-ACAB-E380BF61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65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928B1-5FA5-484E-8893-1E664A20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22069-7C2F-DB4B-B495-B6908C12E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9FDBF-8790-9243-AFCC-4BAB3BF4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A351E-0D6E-234B-AA97-273E07D2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FA130-78BD-3748-9F04-F963DE46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43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F8DDD-DAC2-B94F-9D4D-B93679AD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97779-4EE3-FD49-89AE-909DCC0FA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66AD8-3B6F-DC42-A07E-75089C91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78B1A-EAB8-8B47-BEE5-A0BB98538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310FF-9D99-D64D-A46A-AC9DE98F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668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A0A6-FA8C-2F41-B7CB-1C0DC45A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464AF-4E0E-CF40-A8CD-5B7B0CD7D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7DF658-12C6-B14D-99C8-E85B7E693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B817C7-EB72-AB4D-ADE2-33B3924F2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5F248-5F30-7840-BFAD-D72F1B63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A5FA40-9265-E84A-99E6-C4CD25E6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166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04C78-1768-9E42-A2EC-F0438D24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F42F57-A0AC-3D4E-AD2C-E417FEB3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7703D4-8AB5-5341-8B16-686769746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5E19E6-AA32-774D-AC8B-2C9FF1E4F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86E506-6B53-BB47-BAAD-86E55E9A5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2CD936-A4A5-9845-BC18-1BC64756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8B4BB8-C1F0-004C-863C-EB9C462C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0C36A6-B315-A642-BD4F-C5206E80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944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8EDB5-679D-7341-9113-A4DD7127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C323CC-AB8B-B345-9D20-38680705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C7FE25-3BE6-D54E-BBF4-7E7703F2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AE8461-E304-B34A-8812-EF76F8A7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784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464F8D-232F-B144-A31A-2D1E106D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EF71DE-D193-E640-B474-9FBFC948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8D68D-3E69-4547-A8E9-D6B52171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06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5958B-A277-9D4A-A3F4-5458B892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E5AFB-891A-DD4F-84B6-E836A05ED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1ED20C-E899-E540-A44B-C426F521B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ABAFF9-F04C-DE4D-BABE-D1A9087A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082FA7-2807-244D-A5EE-B3CE6174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3C0E0-FB2B-E047-AF68-A68C3697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25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24F0B-34C2-4944-9297-1067D43F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74B634-352B-7340-AD71-106E58D64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2516C-990D-9F4C-A695-8B6AC7953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045B3-EC5E-B640-8667-71146D63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5AC608-989D-CA40-B0F9-643E23D0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00063-FB32-504D-9422-EF37062C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798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BF692E-1A29-414B-A551-0CCF97B7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0C1A4-E2A1-C04B-9576-664834CEA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A1E95-1E56-7842-A58B-B2B1405E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CBC7-5AB5-5B45-A06A-ACEB01117DCF}" type="datetimeFigureOut">
              <a:rPr kumimoji="1" lang="ko-Kore-KR" altLang="en-US" smtClean="0"/>
              <a:t>2021. 11. 21.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A4866-830C-FD46-A01C-E7819D30E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1DA46-4BB3-FD4D-9C4D-F8DF030F6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88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44256-B599-4341-87AC-5E53A1A29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02" y="173621"/>
            <a:ext cx="11332429" cy="1888542"/>
          </a:xfrm>
        </p:spPr>
        <p:txBody>
          <a:bodyPr>
            <a:normAutofit/>
          </a:bodyPr>
          <a:lstStyle/>
          <a:p>
            <a:pPr algn="l"/>
            <a:r>
              <a:rPr kumimoji="1" lang="ko-Kore-KR" altLang="en-US" b="1" dirty="0">
                <a:latin typeface="SEBANG Gothic OTF Regular" pitchFamily="2" charset="-127"/>
                <a:ea typeface="SEBANG Gothic OTF Regular" pitchFamily="2" charset="-127"/>
              </a:rPr>
              <a:t>빅데이터</a:t>
            </a:r>
            <a:r>
              <a:rPr kumimoji="1" lang="ko-Kore-KR" altLang="en-US" dirty="0">
                <a:latin typeface="SEBANG Gothic OTF Regular" pitchFamily="2" charset="-127"/>
                <a:ea typeface="SEBANG Gothic OTF Regular" pitchFamily="2" charset="-127"/>
              </a:rPr>
              <a:t>를</a:t>
            </a:r>
            <a:r>
              <a:rPr kumimoji="1" lang="ko-KR" altLang="en-US" dirty="0">
                <a:latin typeface="SEBANG Gothic OTF Regular" pitchFamily="2" charset="-127"/>
                <a:ea typeface="SEBANG Gothic OTF Regular" pitchFamily="2" charset="-127"/>
              </a:rPr>
              <a:t> 활용한</a:t>
            </a:r>
            <a:br>
              <a:rPr kumimoji="1" lang="en-US" altLang="ko-KR" dirty="0">
                <a:latin typeface="SEBANG Gothic OTF Regular" pitchFamily="2" charset="-127"/>
                <a:ea typeface="SEBANG Gothic OTF Regular" pitchFamily="2" charset="-127"/>
              </a:rPr>
            </a:br>
            <a:r>
              <a:rPr kumimoji="1" lang="ko-KR" altLang="en-US" dirty="0">
                <a:latin typeface="SEBANG Gothic OTF Regular" pitchFamily="2" charset="-127"/>
                <a:ea typeface="SEBANG Gothic OTF Regular" pitchFamily="2" charset="-127"/>
              </a:rPr>
              <a:t>스핀들 모터 </a:t>
            </a:r>
            <a:r>
              <a:rPr kumimoji="1" lang="ko-KR" altLang="en-US" dirty="0">
                <a:solidFill>
                  <a:srgbClr val="4A7BFF"/>
                </a:solidFill>
                <a:latin typeface="SEBANG Gothic OTF Regular" pitchFamily="2" charset="-127"/>
                <a:ea typeface="SEBANG Gothic OTF Regular" pitchFamily="2" charset="-127"/>
              </a:rPr>
              <a:t>고장 요인 </a:t>
            </a:r>
            <a:r>
              <a:rPr kumimoji="1" lang="ko-KR" altLang="en-US" dirty="0">
                <a:latin typeface="SEBANG Gothic OTF Regular" pitchFamily="2" charset="-127"/>
                <a:ea typeface="SEBANG Gothic OTF Regular" pitchFamily="2" charset="-127"/>
              </a:rPr>
              <a:t>분석</a:t>
            </a:r>
            <a:endParaRPr kumimoji="1" lang="ko-Kore-KR" altLang="en-US" dirty="0">
              <a:latin typeface="SEBANG Gothic OTF Regular" pitchFamily="2" charset="-127"/>
              <a:ea typeface="SEBANG Gothic OTF Regular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B265C9-29B6-A048-9052-2DD2891C6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03" y="20621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4000" b="1" dirty="0">
                <a:latin typeface="paybooc Light" pitchFamily="2" charset="-127"/>
                <a:ea typeface="paybooc Light" pitchFamily="2" charset="-127"/>
              </a:rPr>
              <a:t>Proposal</a:t>
            </a:r>
            <a:endParaRPr kumimoji="1" lang="ko-Kore-KR" altLang="en-US" sz="4000" b="1" dirty="0">
              <a:latin typeface="paybooc Light" pitchFamily="2" charset="-127"/>
              <a:ea typeface="paybooc Light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B72419D-117E-A248-AE63-8CB5D5CC9C9E}"/>
              </a:ext>
            </a:extLst>
          </p:cNvPr>
          <p:cNvSpPr txBox="1">
            <a:spLocks/>
          </p:cNvSpPr>
          <p:nvPr/>
        </p:nvSpPr>
        <p:spPr>
          <a:xfrm>
            <a:off x="2950028" y="44086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200" b="1" dirty="0">
                <a:latin typeface="paybooc Medium" pitchFamily="2" charset="-127"/>
                <a:ea typeface="paybooc Medium" pitchFamily="2" charset="-127"/>
              </a:rPr>
              <a:t>1</a:t>
            </a:r>
            <a:r>
              <a:rPr kumimoji="1" lang="ko-KR" altLang="en-US" sz="3200" b="1" dirty="0">
                <a:latin typeface="paybooc Medium" pitchFamily="2" charset="-127"/>
                <a:ea typeface="paybooc Medium" pitchFamily="2" charset="-127"/>
              </a:rPr>
              <a:t>조</a:t>
            </a:r>
            <a:endParaRPr kumimoji="1" lang="en-US" altLang="ko-KR" sz="3200" b="1" dirty="0">
              <a:latin typeface="paybooc Medium" pitchFamily="2" charset="-127"/>
              <a:ea typeface="paybooc Medium" pitchFamily="2" charset="-127"/>
            </a:endParaRPr>
          </a:p>
          <a:p>
            <a:pPr algn="r"/>
            <a:r>
              <a:rPr kumimoji="1" lang="ko-KR" altLang="en-US" sz="2800" dirty="0">
                <a:latin typeface="paybooc Medium" pitchFamily="2" charset="-127"/>
                <a:ea typeface="paybooc Medium" pitchFamily="2" charset="-127"/>
              </a:rPr>
              <a:t>이의진</a:t>
            </a:r>
            <a:endParaRPr kumimoji="1" lang="en-US" altLang="ko-KR" sz="2800" dirty="0">
              <a:latin typeface="paybooc Medium" pitchFamily="2" charset="-127"/>
              <a:ea typeface="paybooc Medium" pitchFamily="2" charset="-127"/>
            </a:endParaRPr>
          </a:p>
          <a:p>
            <a:pPr algn="r"/>
            <a:r>
              <a:rPr kumimoji="1" lang="ko-KR" altLang="en-US" sz="2800" dirty="0">
                <a:latin typeface="paybooc Medium" pitchFamily="2" charset="-127"/>
                <a:ea typeface="paybooc Medium" pitchFamily="2" charset="-127"/>
              </a:rPr>
              <a:t>박상준</a:t>
            </a:r>
          </a:p>
          <a:p>
            <a:pPr algn="r"/>
            <a:endParaRPr kumimoji="1" lang="ko-KR" altLang="en-US" sz="2800" dirty="0">
              <a:latin typeface="paybooc Light" pitchFamily="2" charset="-127"/>
              <a:ea typeface="paybooc Light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3E1CD-9FFB-694C-801F-364FE113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3" y="3429000"/>
            <a:ext cx="3603172" cy="36031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30028D-2105-4D4D-AFD8-2E53911FA8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1190">
            <a:off x="4171767" y="3155496"/>
            <a:ext cx="2034540" cy="2034540"/>
          </a:xfrm>
          <a:prstGeom prst="rect">
            <a:avLst/>
          </a:prstGeom>
        </p:spPr>
      </p:pic>
      <p:pic>
        <p:nvPicPr>
          <p:cNvPr id="16" name="그림 15" descr="화살이(가) 표시된 사진&#10;&#10;자동 생성된 설명">
            <a:extLst>
              <a:ext uri="{FF2B5EF4-FFF2-40B4-BE49-F238E27FC236}">
                <a16:creationId xmlns:a16="http://schemas.microsoft.com/office/drawing/2014/main" id="{2B6073EA-9104-6B42-9D47-C5212B001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39668">
            <a:off x="371364" y="3099880"/>
            <a:ext cx="1081813" cy="1081813"/>
          </a:xfrm>
          <a:prstGeom prst="rect">
            <a:avLst/>
          </a:prstGeom>
        </p:spPr>
      </p:pic>
      <p:pic>
        <p:nvPicPr>
          <p:cNvPr id="17" name="그림 16" descr="화살이(가) 표시된 사진&#10;&#10;자동 생성된 설명">
            <a:extLst>
              <a:ext uri="{FF2B5EF4-FFF2-40B4-BE49-F238E27FC236}">
                <a16:creationId xmlns:a16="http://schemas.microsoft.com/office/drawing/2014/main" id="{291FE738-372A-EF41-91D9-3A1CA92675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11890">
            <a:off x="2936034" y="2905593"/>
            <a:ext cx="1081813" cy="10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05467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고속 </a:t>
            </a:r>
            <a:r>
              <a:rPr kumimoji="1" lang="ko-KR" altLang="en-US" sz="5000" dirty="0" err="1">
                <a:latin typeface="SEBANG Gothic OTF Regular" pitchFamily="2" charset="-127"/>
                <a:ea typeface="SEBANG Gothic OTF Regular" pitchFamily="2" charset="-127"/>
              </a:rPr>
              <a:t>스핀틀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모터의 고장 이슈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고장 원인 혹은 고장 징조를 미리 파악할 수는 없을까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91C3A-F5BA-9245-85CB-DF0F16978D7D}"/>
              </a:ext>
            </a:extLst>
          </p:cNvPr>
          <p:cNvSpPr txBox="1"/>
          <p:nvPr/>
        </p:nvSpPr>
        <p:spPr>
          <a:xfrm>
            <a:off x="359343" y="2634525"/>
            <a:ext cx="10993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미리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파손 징조를 확인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할 수 있거나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,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파손 원인을 파악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할 수 있다면</a:t>
            </a:r>
            <a:endParaRPr kumimoji="1" lang="en-US" altLang="ko-KR" sz="2400" b="1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endParaRPr kumimoji="1" lang="en-US" altLang="ko-KR" sz="2400" b="1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공작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기계를 활용한 기계 제작 시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생산 효율성을 비약적으로 높일 수 있음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0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03836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고속 </a:t>
            </a:r>
            <a:r>
              <a:rPr kumimoji="1" lang="ko-KR" altLang="en-US" sz="5000" dirty="0" err="1">
                <a:latin typeface="SEBANG Gothic OTF Regular" pitchFamily="2" charset="-127"/>
                <a:ea typeface="SEBANG Gothic OTF Regular" pitchFamily="2" charset="-127"/>
              </a:rPr>
              <a:t>스핀틀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모터의 고장 이슈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91C3A-F5BA-9245-85CB-DF0F16978D7D}"/>
              </a:ext>
            </a:extLst>
          </p:cNvPr>
          <p:cNvSpPr txBox="1"/>
          <p:nvPr/>
        </p:nvSpPr>
        <p:spPr>
          <a:xfrm>
            <a:off x="359343" y="1941798"/>
            <a:ext cx="10993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aybooc Medium" pitchFamily="2" charset="-127"/>
                <a:ea typeface="paybooc Medium" pitchFamily="2" charset="-127"/>
              </a:rPr>
              <a:t>저속</a:t>
            </a:r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 회전 스핀들 </a:t>
            </a:r>
            <a:r>
              <a:rPr kumimoji="1" lang="en-US" altLang="ko-KR" sz="2400" dirty="0">
                <a:latin typeface="paybooc Medium" pitchFamily="2" charset="-127"/>
                <a:ea typeface="paybooc Medium" pitchFamily="2" charset="-127"/>
              </a:rPr>
              <a:t>(20000rpm </a:t>
            </a:r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미만</a:t>
            </a:r>
            <a:r>
              <a:rPr kumimoji="1" lang="en-US" altLang="ko-KR" sz="2400" dirty="0">
                <a:latin typeface="paybooc Medium" pitchFamily="2" charset="-127"/>
                <a:ea typeface="paybooc Medium" pitchFamily="2" charset="-127"/>
              </a:rPr>
              <a:t>)</a:t>
            </a:r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 모터의 경우 고장에 대한 연구가 있으나</a:t>
            </a:r>
            <a:r>
              <a:rPr kumimoji="1" lang="en-US" altLang="ko-KR" sz="2400" dirty="0">
                <a:latin typeface="paybooc Medium" pitchFamily="2" charset="-127"/>
                <a:ea typeface="paybooc Medium" pitchFamily="2" charset="-127"/>
              </a:rPr>
              <a:t>,</a:t>
            </a:r>
          </a:p>
          <a:p>
            <a:pPr algn="ctr"/>
            <a:endParaRPr kumimoji="1" lang="en-US" altLang="ko-KR" sz="2400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ko-Kore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고속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회전 스핀들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(20000rpm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이상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)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모터의 경우 고장에 대한 연구가 없음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.</a:t>
            </a:r>
          </a:p>
          <a:p>
            <a:pPr algn="ctr"/>
            <a:r>
              <a:rPr kumimoji="1" lang="ko-Kore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→</a:t>
            </a:r>
            <a:r>
              <a:rPr kumimoji="1" lang="en-US" altLang="ko-Kore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고속에서는 </a:t>
            </a:r>
            <a:r>
              <a:rPr kumimoji="1" lang="ko-KR" altLang="en-US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필터링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,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FFT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 등의 분석 방법으로는 이상 징후 판별 불가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!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45A6CB-89AF-B440-AAA8-A1DBECC2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00" y="3698470"/>
            <a:ext cx="3802135" cy="2404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FC12E-3190-4746-B77C-E83D066C504D}"/>
              </a:ext>
            </a:extLst>
          </p:cNvPr>
          <p:cNvSpPr txBox="1"/>
          <p:nvPr/>
        </p:nvSpPr>
        <p:spPr>
          <a:xfrm>
            <a:off x="661116" y="6162491"/>
            <a:ext cx="530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저속</a:t>
            </a:r>
            <a:r>
              <a:rPr kumimoji="1" lang="ko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회전 스핀들의 </a:t>
            </a:r>
            <a:r>
              <a:rPr kumimoji="1" lang="ko-KR" altLang="en-US" sz="20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가속도값</a:t>
            </a:r>
            <a:r>
              <a:rPr kumimoji="1" lang="en-US" altLang="ko-KR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FFT</a:t>
            </a:r>
            <a:r>
              <a:rPr kumimoji="1" lang="ko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결과 </a:t>
            </a:r>
            <a:endParaRPr kumimoji="1" lang="ko-Kore-KR" altLang="en-US" sz="20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98C2DA-351B-AB47-B9C4-A01942139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9567" y="3698470"/>
            <a:ext cx="3086828" cy="2404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B64D-ED03-5A42-A26A-C82BA01E18AA}"/>
              </a:ext>
            </a:extLst>
          </p:cNvPr>
          <p:cNvSpPr txBox="1"/>
          <p:nvPr/>
        </p:nvSpPr>
        <p:spPr>
          <a:xfrm>
            <a:off x="5860785" y="6162491"/>
            <a:ext cx="530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고속</a:t>
            </a:r>
            <a:r>
              <a:rPr kumimoji="1" lang="ko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회전 스핀들의 </a:t>
            </a:r>
            <a:r>
              <a:rPr kumimoji="1" lang="ko-KR" altLang="en-US" sz="20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가속도값</a:t>
            </a:r>
            <a:r>
              <a:rPr kumimoji="1" lang="en-US" altLang="ko-KR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FFT</a:t>
            </a:r>
            <a:r>
              <a:rPr kumimoji="1" lang="ko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결과 </a:t>
            </a:r>
            <a:endParaRPr kumimoji="1" lang="ko-Kore-KR" altLang="en-US" sz="20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4DE73-93A4-024F-B9F9-4D10ADA8DE3D}"/>
              </a:ext>
            </a:extLst>
          </p:cNvPr>
          <p:cNvSpPr txBox="1"/>
          <p:nvPr/>
        </p:nvSpPr>
        <p:spPr>
          <a:xfrm>
            <a:off x="418555" y="125897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(3)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고장 원인 혹은 고장 징조를 미리 파악할 수는 없을까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8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문제 정의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목표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91C3A-F5BA-9245-85CB-DF0F16978D7D}"/>
              </a:ext>
            </a:extLst>
          </p:cNvPr>
          <p:cNvSpPr txBox="1"/>
          <p:nvPr/>
        </p:nvSpPr>
        <p:spPr>
          <a:xfrm>
            <a:off x="0" y="2257335"/>
            <a:ext cx="11473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구동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중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파손이 발생한 스핀들 모터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에 대하여</a:t>
            </a:r>
            <a:endParaRPr kumimoji="1" lang="en-US" altLang="ko-Kore-KR" sz="2400" b="1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endParaRPr kumimoji="1" lang="en-US" altLang="ko-Kore-KR" sz="2400" b="1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해당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스핀들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모터 구동 시 얻은 </a:t>
            </a:r>
            <a:r>
              <a:rPr kumimoji="1" lang="en-US" altLang="ko-Kore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X, Y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축에 대한 변위 데이터와 가속도 데이터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를 활용하여</a:t>
            </a:r>
            <a:endParaRPr kumimoji="1" lang="en-US" altLang="ko-KR" sz="2400" b="1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endParaRPr kumimoji="1" lang="en-US" altLang="ko-KR" sz="2400" b="1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스핀들 모터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내부 베어링의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파손 원인 혹은 파손 징조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에 대한 정보를 </a:t>
            </a:r>
            <a:r>
              <a:rPr kumimoji="1" lang="ko-KR" altLang="en-US" sz="2400" b="1" dirty="0" err="1">
                <a:latin typeface="paybooc Medium" pitchFamily="2" charset="-127"/>
                <a:ea typeface="paybooc Medium" pitchFamily="2" charset="-127"/>
              </a:rPr>
              <a:t>얻어내시오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.</a:t>
            </a:r>
          </a:p>
          <a:p>
            <a:pPr algn="ctr"/>
            <a:endParaRPr kumimoji="1" lang="en-US" altLang="ko-Kore-KR" sz="2400" b="1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endParaRPr kumimoji="1" lang="ko-Kore-KR" altLang="en-US" sz="2400" b="1" dirty="0"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00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문제 정의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Data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FFAB97-A0A4-1A46-B8EE-E1EB6292A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25" y="1952633"/>
            <a:ext cx="5207576" cy="33940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8F0890-8B1F-294B-AAA7-8D10E9EB3D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282" y="2930611"/>
            <a:ext cx="3978296" cy="2652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68682-47C1-A74B-B519-FD84733FC8C5}"/>
              </a:ext>
            </a:extLst>
          </p:cNvPr>
          <p:cNvSpPr txBox="1"/>
          <p:nvPr/>
        </p:nvSpPr>
        <p:spPr>
          <a:xfrm>
            <a:off x="831103" y="5587857"/>
            <a:ext cx="8889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→</a:t>
            </a:r>
            <a:r>
              <a:rPr kumimoji="1" lang="en-US" altLang="ko-KR" sz="32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 </a:t>
            </a:r>
            <a:r>
              <a:rPr kumimoji="1" lang="ko-KR" altLang="en-US" sz="32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스핀들에 </a:t>
            </a:r>
            <a:r>
              <a:rPr kumimoji="1" lang="ko-KR" altLang="en-US" sz="3200" b="1" dirty="0" err="1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접촉식</a:t>
            </a:r>
            <a:r>
              <a:rPr kumimoji="1" lang="ko-KR" altLang="en-US" sz="32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 가속도 센서와 </a:t>
            </a:r>
            <a:r>
              <a:rPr kumimoji="1" lang="ko-KR" altLang="en-US" sz="3200" b="1" dirty="0" err="1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비접촉식</a:t>
            </a:r>
            <a:r>
              <a:rPr kumimoji="1" lang="ko-KR" altLang="en-US" sz="32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 변위 센서를 부착하여 데이터를 얻음</a:t>
            </a:r>
            <a:endParaRPr kumimoji="1" lang="ko-Kore-KR" altLang="en-US" sz="3200" b="1" dirty="0">
              <a:solidFill>
                <a:srgbClr val="4A7BFF"/>
              </a:solidFill>
              <a:latin typeface="paybooc ExtraBold" pitchFamily="2" charset="-127"/>
              <a:ea typeface="paybooc ExtraBold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F8C2C5-F73B-8E49-AE21-0D81446EDFA7}"/>
              </a:ext>
            </a:extLst>
          </p:cNvPr>
          <p:cNvGrpSpPr/>
          <p:nvPr/>
        </p:nvGrpSpPr>
        <p:grpSpPr>
          <a:xfrm>
            <a:off x="6344282" y="544813"/>
            <a:ext cx="5432311" cy="2221106"/>
            <a:chOff x="6414593" y="668475"/>
            <a:chExt cx="5432311" cy="22211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635B476-B697-4140-889D-565262328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14593" y="668475"/>
              <a:ext cx="2618747" cy="2221106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79AAB33-D827-5249-AA1F-CA79F1AE6898}"/>
                </a:ext>
              </a:extLst>
            </p:cNvPr>
            <p:cNvSpPr/>
            <p:nvPr/>
          </p:nvSpPr>
          <p:spPr>
            <a:xfrm>
              <a:off x="6997254" y="1299618"/>
              <a:ext cx="1605096" cy="410508"/>
            </a:xfrm>
            <a:prstGeom prst="ellipse">
              <a:avLst/>
            </a:prstGeom>
            <a:noFill/>
            <a:ln w="28575">
              <a:solidFill>
                <a:srgbClr val="4A7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4A7BFF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417ED02-1FDE-1D4B-8137-8E21E8ECEAEC}"/>
                </a:ext>
              </a:extLst>
            </p:cNvPr>
            <p:cNvSpPr/>
            <p:nvPr/>
          </p:nvSpPr>
          <p:spPr>
            <a:xfrm>
              <a:off x="7452253" y="1943100"/>
              <a:ext cx="590971" cy="266391"/>
            </a:xfrm>
            <a:prstGeom prst="ellipse">
              <a:avLst/>
            </a:prstGeom>
            <a:noFill/>
            <a:ln w="28575">
              <a:solidFill>
                <a:srgbClr val="4A7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4A7BFF"/>
                </a:solidFill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591222B2-2DC4-A345-941C-282DA2005178}"/>
                </a:ext>
              </a:extLst>
            </p:cNvPr>
            <p:cNvCxnSpPr/>
            <p:nvPr/>
          </p:nvCxnSpPr>
          <p:spPr>
            <a:xfrm flipV="1">
              <a:off x="8602350" y="1320868"/>
              <a:ext cx="949344" cy="184004"/>
            </a:xfrm>
            <a:prstGeom prst="straightConnector1">
              <a:avLst/>
            </a:prstGeom>
            <a:ln w="28575">
              <a:solidFill>
                <a:srgbClr val="4A7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C97922D-A41C-7148-97BF-9B71364B8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3224" y="1844088"/>
              <a:ext cx="1559339" cy="232208"/>
            </a:xfrm>
            <a:prstGeom prst="straightConnector1">
              <a:avLst/>
            </a:prstGeom>
            <a:ln w="28575">
              <a:solidFill>
                <a:srgbClr val="4A7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8073C4-B8E3-BC44-AF7A-72E33273F2C9}"/>
                </a:ext>
              </a:extLst>
            </p:cNvPr>
            <p:cNvSpPr txBox="1"/>
            <p:nvPr/>
          </p:nvSpPr>
          <p:spPr>
            <a:xfrm>
              <a:off x="9384041" y="1120813"/>
              <a:ext cx="2241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b="1" dirty="0" err="1">
                  <a:solidFill>
                    <a:srgbClr val="4A7BFF"/>
                  </a:solidFill>
                  <a:latin typeface="paybooc Medium" pitchFamily="2" charset="-127"/>
                  <a:ea typeface="paybooc Medium" pitchFamily="2" charset="-127"/>
                </a:rPr>
                <a:t>접촉식</a:t>
              </a:r>
              <a:r>
                <a:rPr kumimoji="1" lang="ko-KR" altLang="en-US" sz="2000" b="1" dirty="0">
                  <a:solidFill>
                    <a:srgbClr val="4A7BFF"/>
                  </a:solidFill>
                  <a:latin typeface="paybooc Medium" pitchFamily="2" charset="-127"/>
                  <a:ea typeface="paybooc Medium" pitchFamily="2" charset="-127"/>
                </a:rPr>
                <a:t> 가속도계</a:t>
              </a:r>
              <a:endParaRPr kumimoji="1" lang="ko-Kore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217F1B-919C-9144-80F6-23BA5C941236}"/>
                </a:ext>
              </a:extLst>
            </p:cNvPr>
            <p:cNvSpPr txBox="1"/>
            <p:nvPr/>
          </p:nvSpPr>
          <p:spPr>
            <a:xfrm>
              <a:off x="9193321" y="1671137"/>
              <a:ext cx="26535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b="1" dirty="0" err="1">
                  <a:solidFill>
                    <a:srgbClr val="4A7BFF"/>
                  </a:solidFill>
                  <a:latin typeface="paybooc Medium" pitchFamily="2" charset="-127"/>
                  <a:ea typeface="paybooc Medium" pitchFamily="2" charset="-127"/>
                </a:rPr>
                <a:t>비접촉식</a:t>
              </a:r>
              <a:r>
                <a:rPr kumimoji="1" lang="ko-KR" altLang="en-US" sz="2000" b="1" dirty="0">
                  <a:solidFill>
                    <a:srgbClr val="4A7BFF"/>
                  </a:solidFill>
                  <a:latin typeface="paybooc Medium" pitchFamily="2" charset="-127"/>
                  <a:ea typeface="paybooc Medium" pitchFamily="2" charset="-127"/>
                </a:rPr>
                <a:t> </a:t>
              </a:r>
              <a:r>
                <a:rPr kumimoji="1" lang="ko-KR" altLang="en-US" sz="2000" b="1" dirty="0" err="1">
                  <a:solidFill>
                    <a:srgbClr val="4A7BFF"/>
                  </a:solidFill>
                  <a:latin typeface="paybooc Medium" pitchFamily="2" charset="-127"/>
                  <a:ea typeface="paybooc Medium" pitchFamily="2" charset="-127"/>
                </a:rPr>
                <a:t>변위계</a:t>
              </a:r>
              <a:endParaRPr kumimoji="1" lang="ko-Kore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784A5DF-FADB-E848-9937-614E7DE278AC}"/>
              </a:ext>
            </a:extLst>
          </p:cNvPr>
          <p:cNvSpPr txBox="1"/>
          <p:nvPr/>
        </p:nvSpPr>
        <p:spPr>
          <a:xfrm>
            <a:off x="10258044" y="4832920"/>
            <a:ext cx="187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실시간 데이터 모니터링</a:t>
            </a:r>
            <a:endParaRPr kumimoji="1" lang="ko-Kore-KR" altLang="en-US" sz="20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74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문제 정의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Data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91C3A-F5BA-9245-85CB-DF0F16978D7D}"/>
              </a:ext>
            </a:extLst>
          </p:cNvPr>
          <p:cNvSpPr txBox="1"/>
          <p:nvPr/>
        </p:nvSpPr>
        <p:spPr>
          <a:xfrm>
            <a:off x="6547014" y="2054969"/>
            <a:ext cx="40413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1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2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en-US" altLang="ko-Kore-KR" sz="2400" b="1" dirty="0">
                <a:latin typeface="paybooc Medium" pitchFamily="2" charset="-127"/>
                <a:ea typeface="paybooc Medium" pitchFamily="2" charset="-127"/>
              </a:rPr>
              <a:t>x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축 </a:t>
            </a:r>
            <a:r>
              <a:rPr kumimoji="1" lang="ko-KR" altLang="en-US" sz="2400" b="1" dirty="0" err="1">
                <a:latin typeface="paybooc Medium" pitchFamily="2" charset="-127"/>
                <a:ea typeface="paybooc Medium" pitchFamily="2" charset="-127"/>
              </a:rPr>
              <a:t>가속도값</a:t>
            </a:r>
            <a:endParaRPr kumimoji="1" lang="ko-KR" altLang="en-US" sz="2400" b="1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3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4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en-US" altLang="ko-Kore-KR" sz="2400" b="1" dirty="0">
                <a:latin typeface="paybooc Medium" pitchFamily="2" charset="-127"/>
                <a:ea typeface="paybooc Medium" pitchFamily="2" charset="-127"/>
              </a:rPr>
              <a:t>y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축 </a:t>
            </a:r>
            <a:r>
              <a:rPr kumimoji="1" lang="ko-KR" altLang="en-US" sz="2400" b="1" dirty="0" err="1">
                <a:latin typeface="paybooc Medium" pitchFamily="2" charset="-127"/>
                <a:ea typeface="paybooc Medium" pitchFamily="2" charset="-127"/>
              </a:rPr>
              <a:t>가속도값</a:t>
            </a:r>
            <a:endParaRPr kumimoji="1" lang="ko-KR" altLang="en-US" sz="2400" b="1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5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6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온도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(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의미</a:t>
            </a:r>
            <a:r>
              <a:rPr kumimoji="1" lang="en-US" altLang="ko-Kore-KR" sz="2400" b="1" dirty="0">
                <a:latin typeface="paybooc Medium" pitchFamily="2" charset="-127"/>
                <a:ea typeface="paybooc Medium" pitchFamily="2" charset="-127"/>
              </a:rPr>
              <a:t>x)</a:t>
            </a:r>
          </a:p>
          <a:p>
            <a:r>
              <a:rPr kumimoji="1" lang="en-US" altLang="ko-Kore-KR" sz="2400" b="1" dirty="0">
                <a:latin typeface="paybooc Medium" pitchFamily="2" charset="-127"/>
                <a:ea typeface="paybooc Medium" pitchFamily="2" charset="-127"/>
              </a:rPr>
              <a:t>7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8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en-US" altLang="ko-Kore-KR" sz="2400" b="1" dirty="0">
                <a:latin typeface="paybooc Medium" pitchFamily="2" charset="-127"/>
                <a:ea typeface="paybooc Medium" pitchFamily="2" charset="-127"/>
              </a:rPr>
              <a:t>x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축 </a:t>
            </a:r>
            <a:r>
              <a:rPr kumimoji="1" lang="ko-KR" altLang="en-US" sz="2400" b="1" dirty="0" err="1">
                <a:latin typeface="paybooc Medium" pitchFamily="2" charset="-127"/>
                <a:ea typeface="paybooc Medium" pitchFamily="2" charset="-127"/>
              </a:rPr>
              <a:t>변위값</a:t>
            </a:r>
            <a:endParaRPr kumimoji="1" lang="ko-KR" altLang="en-US" sz="2400" b="1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9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10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en-US" altLang="ko-Kore-KR" sz="2400" b="1" dirty="0">
                <a:latin typeface="paybooc Medium" pitchFamily="2" charset="-127"/>
                <a:ea typeface="paybooc Medium" pitchFamily="2" charset="-127"/>
              </a:rPr>
              <a:t>y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축 </a:t>
            </a:r>
            <a:r>
              <a:rPr kumimoji="1" lang="ko-KR" altLang="en-US" sz="2400" b="1" dirty="0" err="1">
                <a:latin typeface="paybooc Medium" pitchFamily="2" charset="-127"/>
                <a:ea typeface="paybooc Medium" pitchFamily="2" charset="-127"/>
              </a:rPr>
              <a:t>변위값</a:t>
            </a:r>
            <a:endParaRPr kumimoji="1" lang="ko-Kore-KR" altLang="en-US" sz="2400" b="1" dirty="0"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BB1601-0C55-EA4E-BAAB-3696B334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43" y="1943100"/>
            <a:ext cx="6039081" cy="40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문제 정의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Data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91C3A-F5BA-9245-85CB-DF0F16978D7D}"/>
              </a:ext>
            </a:extLst>
          </p:cNvPr>
          <p:cNvSpPr txBox="1"/>
          <p:nvPr/>
        </p:nvSpPr>
        <p:spPr>
          <a:xfrm>
            <a:off x="5781117" y="1543136"/>
            <a:ext cx="60856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데이터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용량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약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100GB</a:t>
            </a:r>
          </a:p>
          <a:p>
            <a:endParaRPr kumimoji="1" lang="en-US" altLang="ko-Kore-KR" sz="2400" b="1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데이터 수집 기간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새 스핀들이 </a:t>
            </a:r>
            <a:r>
              <a:rPr kumimoji="1" lang="ko-KR" altLang="en-US" sz="2400" b="1" dirty="0" err="1">
                <a:latin typeface="paybooc Medium" pitchFamily="2" charset="-127"/>
                <a:ea typeface="paybooc Medium" pitchFamily="2" charset="-127"/>
              </a:rPr>
              <a:t>고장날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때까지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(2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개월 소요됨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)</a:t>
            </a:r>
            <a:endParaRPr kumimoji="1" lang="en-US" altLang="ko-Kore-KR" sz="2400" b="1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(2021-07-14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~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2021-09-14)</a:t>
            </a:r>
          </a:p>
          <a:p>
            <a:endParaRPr kumimoji="1" lang="en-US" altLang="ko-KR" sz="2400" b="1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측정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주기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: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0.0001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초 </a:t>
            </a:r>
            <a:endParaRPr kumimoji="1" lang="en-US" altLang="ko-KR" sz="2400" b="1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(Sampling Frequency = 10kHz)</a:t>
            </a:r>
          </a:p>
          <a:p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→</a:t>
            </a:r>
            <a:r>
              <a:rPr kumimoji="1" lang="en-US" altLang="ko-Kore-KR" sz="2400" b="1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1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초당 하나의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txt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파일로 구성하였으며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,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10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분 간격으로 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10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초씩 데이터를 얻음</a:t>
            </a:r>
            <a:endParaRPr kumimoji="1" lang="en-US" altLang="ko-KR" sz="2400" b="1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→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간격 없이 모든 데이터를 얻는다면 저장 이 불가능할 정도로 용량이 큼</a:t>
            </a:r>
            <a:endParaRPr kumimoji="1" lang="ko-Kore-KR" altLang="en-US" sz="2400" b="1" dirty="0"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4" name="그림 3" descr="텍스트, 전자기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0734862A-5BC5-6B49-9750-E8B94FD6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6" y="1834624"/>
            <a:ext cx="4788900" cy="4490461"/>
          </a:xfrm>
          <a:prstGeom prst="rect">
            <a:avLst/>
          </a:prstGeom>
        </p:spPr>
      </p:pic>
      <p:sp>
        <p:nvSpPr>
          <p:cNvPr id="12" name="왼쪽 중괄호[L] 11">
            <a:extLst>
              <a:ext uri="{FF2B5EF4-FFF2-40B4-BE49-F238E27FC236}">
                <a16:creationId xmlns:a16="http://schemas.microsoft.com/office/drawing/2014/main" id="{7C95AC78-22DC-3B41-B73F-FBB7BAB756DE}"/>
              </a:ext>
            </a:extLst>
          </p:cNvPr>
          <p:cNvSpPr/>
          <p:nvPr/>
        </p:nvSpPr>
        <p:spPr>
          <a:xfrm rot="10800000">
            <a:off x="3983754" y="3212048"/>
            <a:ext cx="157254" cy="722200"/>
          </a:xfrm>
          <a:prstGeom prst="leftBrace">
            <a:avLst>
              <a:gd name="adj1" fmla="val 8333"/>
              <a:gd name="adj2" fmla="val 51493"/>
            </a:avLst>
          </a:prstGeom>
          <a:ln w="38100">
            <a:solidFill>
              <a:srgbClr val="4A7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40F00A-0E49-0F42-82E9-19F0B25FEDC9}"/>
              </a:ext>
            </a:extLst>
          </p:cNvPr>
          <p:cNvSpPr txBox="1"/>
          <p:nvPr/>
        </p:nvSpPr>
        <p:spPr>
          <a:xfrm>
            <a:off x="3931335" y="3382150"/>
            <a:ext cx="1548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1</a:t>
            </a:r>
            <a:r>
              <a:rPr kumimoji="1" lang="ko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초 </a:t>
            </a:r>
            <a:r>
              <a:rPr kumimoji="1" lang="en-US" altLang="ko-KR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data</a:t>
            </a:r>
            <a:endParaRPr kumimoji="1" lang="ko-Kore-KR" altLang="en-US" sz="20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CB9820AD-EA95-9846-B3B9-F151AD622DF2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4186654" y="2863263"/>
            <a:ext cx="315986" cy="721788"/>
          </a:xfrm>
          <a:prstGeom prst="bentConnector2">
            <a:avLst/>
          </a:prstGeom>
          <a:ln w="38100">
            <a:solidFill>
              <a:srgbClr val="4A7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828FAC-3FF8-7046-A0E7-DD6E1047A8BC}"/>
              </a:ext>
            </a:extLst>
          </p:cNvPr>
          <p:cNvSpPr txBox="1"/>
          <p:nvPr/>
        </p:nvSpPr>
        <p:spPr>
          <a:xfrm>
            <a:off x="3780905" y="2646888"/>
            <a:ext cx="1548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병합</a:t>
            </a:r>
            <a:endParaRPr kumimoji="1" lang="ko-Kore-KR" altLang="en-US" sz="20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0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문제 해결 진행 계획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개요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3A849-FF42-8144-8D6C-AE906ABE9859}"/>
              </a:ext>
            </a:extLst>
          </p:cNvPr>
          <p:cNvSpPr txBox="1"/>
          <p:nvPr/>
        </p:nvSpPr>
        <p:spPr>
          <a:xfrm>
            <a:off x="359343" y="3105835"/>
            <a:ext cx="3086100" cy="646331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/>
              <a:t>Preprocessing</a:t>
            </a:r>
            <a:endParaRPr kumimoji="1" lang="ko-Kore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A4497-F5B2-BE45-81C6-DB960189E314}"/>
              </a:ext>
            </a:extLst>
          </p:cNvPr>
          <p:cNvSpPr txBox="1"/>
          <p:nvPr/>
        </p:nvSpPr>
        <p:spPr>
          <a:xfrm>
            <a:off x="4482317" y="3105834"/>
            <a:ext cx="3086100" cy="646331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/>
              <a:t>Clustering</a:t>
            </a:r>
            <a:endParaRPr kumimoji="1" lang="ko-Kore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310AB-3369-1145-B33B-3AE7092EBAAC}"/>
              </a:ext>
            </a:extLst>
          </p:cNvPr>
          <p:cNvSpPr txBox="1"/>
          <p:nvPr/>
        </p:nvSpPr>
        <p:spPr>
          <a:xfrm>
            <a:off x="8605291" y="3105833"/>
            <a:ext cx="3086100" cy="646331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/>
              <a:t>Analysis</a:t>
            </a:r>
            <a:endParaRPr kumimoji="1" lang="ko-Kore-KR" altLang="en-US" sz="3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B1927E8-467B-BB44-927D-6FBDFE08B036}"/>
              </a:ext>
            </a:extLst>
          </p:cNvPr>
          <p:cNvCxnSpPr/>
          <p:nvPr/>
        </p:nvCxnSpPr>
        <p:spPr>
          <a:xfrm>
            <a:off x="3657600" y="3428998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D94182-104F-A14D-AA11-DAA196AD4212}"/>
              </a:ext>
            </a:extLst>
          </p:cNvPr>
          <p:cNvCxnSpPr/>
          <p:nvPr/>
        </p:nvCxnSpPr>
        <p:spPr>
          <a:xfrm>
            <a:off x="7844790" y="3428998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문제 해결 진행 계획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Preprocessing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46036-FDA8-3647-94D8-AD3D91FD6ACA}"/>
              </a:ext>
            </a:extLst>
          </p:cNvPr>
          <p:cNvSpPr txBox="1"/>
          <p:nvPr/>
        </p:nvSpPr>
        <p:spPr>
          <a:xfrm>
            <a:off x="359343" y="1688740"/>
            <a:ext cx="114733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단위 통일을 위해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Normalization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을 한 뒤 필요에 따라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Threshold of Standard Deviation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을 설정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하여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Noise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제거 </a:t>
            </a:r>
            <a:b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</a:br>
            <a:b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이 때 우리는 스핀들 모터 베어링의 파손 정보를 얻는 문제이므로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함부로 </a:t>
            </a:r>
            <a:r>
              <a:rPr kumimoji="1" lang="en-US" altLang="ko-KR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Noise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제거를 하면 안 된다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처음에는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Noise 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제거를 하지 않은 상태로 분석을 시작하며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필요할 경우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Threshold 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값을 높게 설정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)</a:t>
            </a:r>
            <a:b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</a:br>
            <a:b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데이터의 용량이 너무 크므로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차원 축소를 위해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SVD</a:t>
            </a:r>
            <a:r>
              <a:rPr kumimoji="1" lang="ko-KR" altLang="en-US" sz="2400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적용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할 수 있다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방식은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SVD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의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k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값을 처음에는 낮은 것부터 시작해서 순차적으로 높이며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Clustering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을 진행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b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파손 데이터는 </a:t>
            </a:r>
            <a:r>
              <a:rPr kumimoji="1" lang="en-US" altLang="ko-KR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Noise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가 중요한 요인일 수 있으므로 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함부로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SVD</a:t>
            </a:r>
            <a:r>
              <a:rPr kumimoji="1" lang="ko-KR" altLang="en-US" dirty="0" err="1"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쓰면 안되나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빅 데이터의 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용량이 너무 커 </a:t>
            </a:r>
            <a:r>
              <a:rPr kumimoji="1" lang="en-US" altLang="ko-KR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SVD</a:t>
            </a:r>
            <a:r>
              <a:rPr kumimoji="1" lang="ko-KR" altLang="en-US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사용을 해야하는 두 가지 상황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이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trade-off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이다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따라서 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우선 </a:t>
            </a:r>
            <a:r>
              <a:rPr kumimoji="1" lang="en-US" altLang="ko-KR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k 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값을 낮춘 다음 순차적으로 높이면서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유의미한 결과가 발생하는 시점을 캐치하는 방향으로 진행한다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.)</a:t>
            </a:r>
          </a:p>
          <a:p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66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문제 해결 진행 계획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(3)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Clustering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46036-FDA8-3647-94D8-AD3D91FD6ACA}"/>
              </a:ext>
            </a:extLst>
          </p:cNvPr>
          <p:cNvSpPr txBox="1"/>
          <p:nvPr/>
        </p:nvSpPr>
        <p:spPr>
          <a:xfrm>
            <a:off x="359343" y="1990624"/>
            <a:ext cx="114733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해당 데이터에 대하여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K-means Clustering</a:t>
            </a:r>
            <a:r>
              <a:rPr kumimoji="1" lang="ko-KR" altLang="en-US" sz="2400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포함한 다양한 알고리즘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을 적용하여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군집화를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진행한다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b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</a:br>
            <a:b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먼저 적용이 쉬운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K-means Clustering Algorithm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을 적용해보고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고장 데이터의 경우 데이터 분포가 특정 지역에 모여있는 분포 뿐만이 아닌 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다양한 형태의 분포가 나올 수 있으므로 </a:t>
            </a:r>
            <a:r>
              <a:rPr kumimoji="1" lang="en-US" altLang="ko-KR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K–means Clustering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Algorithm </a:t>
            </a:r>
            <a:r>
              <a:rPr kumimoji="1" lang="ko-KR" altLang="en-US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만으로는 한계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가 있을 수 있다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따라서 그래프 연결 관계를 활용하는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Spectral Clustering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을 활용한다면 이 점을 보완할 수 있을 것이다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.)</a:t>
            </a:r>
          </a:p>
          <a:p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Clustering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만으로는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군집화의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한계가 있을 수 있으므로 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Data Visualization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을 진행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하여 타당성을 확인한다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ko-KR" altLang="en-US" sz="2400" b="1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1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문제 해결 진행 계획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(4)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Analysis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46036-FDA8-3647-94D8-AD3D91FD6ACA}"/>
              </a:ext>
            </a:extLst>
          </p:cNvPr>
          <p:cNvSpPr txBox="1"/>
          <p:nvPr/>
        </p:nvSpPr>
        <p:spPr>
          <a:xfrm>
            <a:off x="359343" y="1990624"/>
            <a:ext cx="114733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해당 데이터를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파손 한참 전 그룹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파손 직전 그룹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파손 직후 그룹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으로 나눈다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b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그룹 별 발생한 클러스터를 분석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하여 파손 원인 혹은 징후 패턴을 분석한다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ko-KR" altLang="en-US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ko-KR" altLang="en-US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ko-Kore-KR" altLang="en-US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08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F3B7DF-8C40-BC4E-B723-D050E3246166}"/>
              </a:ext>
            </a:extLst>
          </p:cNvPr>
          <p:cNvSpPr/>
          <p:nvPr/>
        </p:nvSpPr>
        <p:spPr>
          <a:xfrm>
            <a:off x="325872" y="28388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발표 </a:t>
            </a:r>
            <a:r>
              <a:rPr kumimoji="1" lang="ko-KR" altLang="en-US" sz="5000" dirty="0">
                <a:solidFill>
                  <a:srgbClr val="4A7BFF"/>
                </a:solidFill>
                <a:latin typeface="SEBANG Gothic OTF Regular" pitchFamily="2" charset="-127"/>
                <a:ea typeface="SEBANG Gothic OTF Regular" pitchFamily="2" charset="-127"/>
              </a:rPr>
              <a:t>순서</a:t>
            </a:r>
            <a:endParaRPr lang="ko-Kore-KR" altLang="en-US" sz="5000" dirty="0">
              <a:solidFill>
                <a:srgbClr val="4A7BFF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99C6807-EB4D-6A41-99B8-C05ED15B54D4}"/>
              </a:ext>
            </a:extLst>
          </p:cNvPr>
          <p:cNvSpPr txBox="1">
            <a:spLocks/>
          </p:cNvSpPr>
          <p:nvPr/>
        </p:nvSpPr>
        <p:spPr>
          <a:xfrm>
            <a:off x="698549" y="2164474"/>
            <a:ext cx="7482530" cy="414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공작 기계와 스핀들 </a:t>
            </a:r>
            <a:r>
              <a:rPr kumimoji="1" lang="ko-KR" altLang="en-US" sz="2400" b="1" dirty="0" err="1">
                <a:latin typeface="paybooc Medium" panose="020B0600000101010101" charset="-127"/>
                <a:ea typeface="paybooc Medium" panose="020B0600000101010101" charset="-127"/>
              </a:rPr>
              <a:t>모터란</a:t>
            </a:r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</a:p>
          <a:p>
            <a:pPr marL="457200" indent="-457200" algn="l">
              <a:buAutoNum type="arabicPeriod"/>
            </a:pPr>
            <a:endParaRPr kumimoji="1" lang="ko-KR" altLang="en-US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ko-KR" altLang="en-US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2. </a:t>
            </a: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 고속 스핀들 모터의 고장 이슈</a:t>
            </a: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3.</a:t>
            </a: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  문제 정의</a:t>
            </a: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4.</a:t>
            </a: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  문제 해결 진행 계획</a:t>
            </a: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b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  </a:t>
            </a:r>
            <a:b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  </a:t>
            </a:r>
            <a:b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ko-KR" altLang="en-US" sz="2400" b="1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3" name="그림 2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B4BD58DF-761C-1446-A376-B7555939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330" y="1379220"/>
            <a:ext cx="3600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문제 해결 진행 계획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(5)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Environment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46036-FDA8-3647-94D8-AD3D91FD6ACA}"/>
              </a:ext>
            </a:extLst>
          </p:cNvPr>
          <p:cNvSpPr txBox="1"/>
          <p:nvPr/>
        </p:nvSpPr>
        <p:spPr>
          <a:xfrm>
            <a:off x="359343" y="1990624"/>
            <a:ext cx="114733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우리 팀원들의 경우 대부분의 프로젝트를  </a:t>
            </a:r>
            <a:r>
              <a:rPr kumimoji="1" lang="ko-KR" altLang="en-US" sz="2400" b="1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파이썬으로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주로 진행해 왔다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따라서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파이썬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문법과 특성에 매우 익숙하고 개발 속도가 빠르다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b="1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PySpark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환경</a:t>
            </a: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에서 정의된 문제를 해결한다</a:t>
            </a:r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endParaRPr kumimoji="1" lang="ko-KR" altLang="en-US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ko-KR" altLang="en-US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ko-Kore-KR" altLang="en-US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7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F3B7DF-8C40-BC4E-B723-D050E3246166}"/>
              </a:ext>
            </a:extLst>
          </p:cNvPr>
          <p:cNvSpPr/>
          <p:nvPr/>
        </p:nvSpPr>
        <p:spPr>
          <a:xfrm>
            <a:off x="3048000" y="287500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ko-Kore-KR" altLang="en-US" sz="6600" dirty="0">
                <a:latin typeface="SEBANG Gothic OTF Regular" pitchFamily="2" charset="-127"/>
                <a:ea typeface="SEBANG Gothic OTF Regular" pitchFamily="2" charset="-127"/>
              </a:rPr>
              <a:t>감사합니다</a:t>
            </a:r>
            <a:endParaRPr lang="ko-Kore-KR" altLang="en-US" sz="6600" dirty="0">
              <a:solidFill>
                <a:srgbClr val="FE00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9845F4-1F29-9449-8826-2C773749B5E4}"/>
              </a:ext>
            </a:extLst>
          </p:cNvPr>
          <p:cNvSpPr txBox="1"/>
          <p:nvPr/>
        </p:nvSpPr>
        <p:spPr>
          <a:xfrm>
            <a:off x="359343" y="5290919"/>
            <a:ext cx="1099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기계를</a:t>
            </a:r>
            <a:r>
              <a:rPr kumimoji="1" lang="ko-KR" altLang="en-US" sz="36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 만드는 기계 </a:t>
            </a:r>
            <a:r>
              <a:rPr kumimoji="1" lang="en-US" altLang="ko-KR" sz="36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(a.k.a. Mother Machine)</a:t>
            </a:r>
            <a:endParaRPr kumimoji="1" lang="ko-Kore-KR" altLang="en-US" sz="3600" b="1" dirty="0">
              <a:solidFill>
                <a:srgbClr val="4A7BFF"/>
              </a:solidFill>
              <a:latin typeface="paybooc ExtraBold" pitchFamily="2" charset="-127"/>
              <a:ea typeface="paybooc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공작 기계와 스핀들 </a:t>
            </a:r>
            <a:r>
              <a:rPr kumimoji="1" lang="ko-KR" altLang="en-US" sz="5000" dirty="0" err="1">
                <a:latin typeface="SEBANG Gothic OTF Regular" pitchFamily="2" charset="-127"/>
                <a:ea typeface="SEBANG Gothic OTF Regular" pitchFamily="2" charset="-127"/>
              </a:rPr>
              <a:t>모터란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?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공작 기계란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1026" name="Picture 2" descr="작업 편의성 향상된 CNC 기술로 전문 인력난 해소한다">
            <a:extLst>
              <a:ext uri="{FF2B5EF4-FFF2-40B4-BE49-F238E27FC236}">
                <a16:creationId xmlns:a16="http://schemas.microsoft.com/office/drawing/2014/main" id="{6F4B764B-DF50-8447-A283-7B0FCB1F2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8510" y="2349500"/>
            <a:ext cx="37592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공작기계 | THK 공식 웹 사이트">
            <a:extLst>
              <a:ext uri="{FF2B5EF4-FFF2-40B4-BE49-F238E27FC236}">
                <a16:creationId xmlns:a16="http://schemas.microsoft.com/office/drawing/2014/main" id="{14589895-1D32-F84B-A89A-DE6F454A9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637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16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공작 기계와 스핀들 </a:t>
            </a:r>
            <a:r>
              <a:rPr kumimoji="1" lang="ko-KR" altLang="en-US" sz="5000" dirty="0" err="1">
                <a:latin typeface="SEBANG Gothic OTF Regular" pitchFamily="2" charset="-127"/>
                <a:ea typeface="SEBANG Gothic OTF Regular" pitchFamily="2" charset="-127"/>
              </a:rPr>
              <a:t>모터란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?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공작 기계란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Comp 1" descr="Comp 1">
            <a:hlinkClick r:id="" action="ppaction://media"/>
            <a:extLst>
              <a:ext uri="{FF2B5EF4-FFF2-40B4-BE49-F238E27FC236}">
                <a16:creationId xmlns:a16="http://schemas.microsoft.com/office/drawing/2014/main" id="{4B90B7F1-2FF3-EB4E-AE06-A4B48D067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4923" y="1754898"/>
            <a:ext cx="8342154" cy="46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공작 기계와 스핀들 </a:t>
            </a:r>
            <a:r>
              <a:rPr kumimoji="1" lang="ko-KR" altLang="en-US" sz="5000" dirty="0" err="1">
                <a:latin typeface="SEBANG Gothic OTF Regular" pitchFamily="2" charset="-127"/>
                <a:ea typeface="SEBANG Gothic OTF Regular" pitchFamily="2" charset="-127"/>
              </a:rPr>
              <a:t>모터란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?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공작 기계란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C2168-F988-E14D-8FFE-539C430AAC7E}"/>
              </a:ext>
            </a:extLst>
          </p:cNvPr>
          <p:cNvSpPr txBox="1"/>
          <p:nvPr/>
        </p:nvSpPr>
        <p:spPr>
          <a:xfrm>
            <a:off x="-3285601" y="5692480"/>
            <a:ext cx="1099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aybooc Medium" pitchFamily="2" charset="-127"/>
                <a:ea typeface="paybooc Medium" pitchFamily="2" charset="-127"/>
              </a:rPr>
              <a:t>선박</a:t>
            </a:r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 프로펠러</a:t>
            </a:r>
            <a:endParaRPr kumimoji="1" lang="ko-Kore-KR" altLang="en-US" sz="2400" dirty="0"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C36C74-E656-B847-A9F0-109B469D2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42" y="3333551"/>
            <a:ext cx="3703533" cy="1844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DE64B-41AB-3345-AF0B-FF69AAA528C0}"/>
              </a:ext>
            </a:extLst>
          </p:cNvPr>
          <p:cNvSpPr txBox="1"/>
          <p:nvPr/>
        </p:nvSpPr>
        <p:spPr>
          <a:xfrm>
            <a:off x="501710" y="1991534"/>
            <a:ext cx="10993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paybooc Medium" pitchFamily="2" charset="-127"/>
                <a:ea typeface="paybooc Medium" pitchFamily="2" charset="-127"/>
              </a:rPr>
              <a:t>공작</a:t>
            </a:r>
            <a:r>
              <a:rPr kumimoji="1" lang="ko-KR" altLang="en-US" sz="3200" dirty="0">
                <a:latin typeface="paybooc Medium" pitchFamily="2" charset="-127"/>
                <a:ea typeface="paybooc Medium" pitchFamily="2" charset="-127"/>
              </a:rPr>
              <a:t> 기계로 이런 것들을 만들 수 있다</a:t>
            </a:r>
            <a:r>
              <a:rPr kumimoji="1" lang="en-US" altLang="ko-KR" sz="3200" dirty="0">
                <a:latin typeface="paybooc Medium" pitchFamily="2" charset="-127"/>
                <a:ea typeface="paybooc Medium" pitchFamily="2" charset="-127"/>
              </a:rPr>
              <a:t>.</a:t>
            </a:r>
            <a:endParaRPr kumimoji="1" lang="ko-Kore-KR" altLang="en-US" sz="3200" dirty="0"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CA148-44B7-EF4E-A210-B9BE5470C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450" y="3333551"/>
            <a:ext cx="3467100" cy="1854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1A9CB8-41F9-DD4F-9BEE-0CCA50AB13F6}"/>
              </a:ext>
            </a:extLst>
          </p:cNvPr>
          <p:cNvSpPr txBox="1"/>
          <p:nvPr/>
        </p:nvSpPr>
        <p:spPr>
          <a:xfrm>
            <a:off x="599291" y="5704199"/>
            <a:ext cx="1099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aybooc Medium" pitchFamily="2" charset="-127"/>
                <a:ea typeface="paybooc Medium" pitchFamily="2" charset="-127"/>
              </a:rPr>
              <a:t>임플란트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AAF0B-3EEA-004F-BEB7-359BE253E3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0283" y="3333551"/>
            <a:ext cx="3412426" cy="1908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A8B075-4D1D-E54E-B1CA-4395D04D6374}"/>
              </a:ext>
            </a:extLst>
          </p:cNvPr>
          <p:cNvSpPr txBox="1"/>
          <p:nvPr/>
        </p:nvSpPr>
        <p:spPr>
          <a:xfrm>
            <a:off x="4362450" y="5680761"/>
            <a:ext cx="1099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aybooc Medium" pitchFamily="2" charset="-127"/>
                <a:ea typeface="paybooc Medium" pitchFamily="2" charset="-127"/>
              </a:rPr>
              <a:t>방산</a:t>
            </a:r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 부품</a:t>
            </a:r>
            <a:endParaRPr kumimoji="1" lang="ko-Kore-KR" altLang="en-US" sz="2400" dirty="0"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10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공작 기계와 스핀들 </a:t>
            </a:r>
            <a:r>
              <a:rPr kumimoji="1" lang="ko-KR" altLang="en-US" sz="5000" dirty="0" err="1">
                <a:latin typeface="SEBANG Gothic OTF Regular" pitchFamily="2" charset="-127"/>
                <a:ea typeface="SEBANG Gothic OTF Regular" pitchFamily="2" charset="-127"/>
              </a:rPr>
              <a:t>모터란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?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스핀들 </a:t>
            </a:r>
            <a:r>
              <a:rPr kumimoji="1" lang="ko-KR" altLang="en-US" sz="2800" b="1" dirty="0" err="1">
                <a:latin typeface="paybooc Medium" panose="020B0600000101010101" charset="-127"/>
                <a:ea typeface="paybooc Medium" panose="020B0600000101010101" charset="-127"/>
              </a:rPr>
              <a:t>모터란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CE2CD-16E5-B94F-A5AC-AA53463255E9}"/>
              </a:ext>
            </a:extLst>
          </p:cNvPr>
          <p:cNvSpPr txBox="1"/>
          <p:nvPr/>
        </p:nvSpPr>
        <p:spPr>
          <a:xfrm>
            <a:off x="475090" y="1874204"/>
            <a:ext cx="10993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공작</a:t>
            </a:r>
            <a:r>
              <a:rPr kumimoji="1" lang="ko-KR" altLang="en-US" sz="36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 기계에서 금속을 깎기 위해</a:t>
            </a:r>
            <a:endParaRPr kumimoji="1" lang="en-US" altLang="ko-KR" sz="3600" b="1" dirty="0">
              <a:solidFill>
                <a:srgbClr val="4A7BFF"/>
              </a:solidFill>
              <a:latin typeface="paybooc ExtraBold" pitchFamily="2" charset="-127"/>
              <a:ea typeface="paybooc ExtraBold" pitchFamily="2" charset="-127"/>
            </a:endParaRPr>
          </a:p>
          <a:p>
            <a:pPr algn="ctr"/>
            <a:r>
              <a:rPr kumimoji="1" lang="ko-KR" altLang="en-US" sz="36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회전하는 모터</a:t>
            </a:r>
            <a:endParaRPr kumimoji="1" lang="ko-Kore-KR" altLang="en-US" sz="3600" b="1" dirty="0">
              <a:solidFill>
                <a:srgbClr val="4A7BFF"/>
              </a:solidFill>
              <a:latin typeface="paybooc ExtraBold" pitchFamily="2" charset="-127"/>
              <a:ea typeface="paybooc Extra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8EAD5D-65CD-234C-9CD1-36FF41432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8060" y="3491287"/>
            <a:ext cx="3502660" cy="312912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82C72FD-1E8B-3A4A-AAFB-7A4F53C40BB6}"/>
              </a:ext>
            </a:extLst>
          </p:cNvPr>
          <p:cNvSpPr/>
          <p:nvPr/>
        </p:nvSpPr>
        <p:spPr>
          <a:xfrm>
            <a:off x="4341349" y="4251960"/>
            <a:ext cx="2089933" cy="2011680"/>
          </a:xfrm>
          <a:prstGeom prst="ellipse">
            <a:avLst/>
          </a:prstGeom>
          <a:noFill/>
          <a:ln w="82550">
            <a:solidFill>
              <a:srgbClr val="4A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4A7B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41A76-EB1C-294B-9A3B-4EC5641A0B15}"/>
              </a:ext>
            </a:extLst>
          </p:cNvPr>
          <p:cNvSpPr txBox="1"/>
          <p:nvPr/>
        </p:nvSpPr>
        <p:spPr>
          <a:xfrm>
            <a:off x="2258060" y="4611469"/>
            <a:ext cx="10993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스핀들</a:t>
            </a:r>
            <a:r>
              <a:rPr kumimoji="1" lang="ko-KR" altLang="en-US" sz="32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 모터</a:t>
            </a:r>
            <a:endParaRPr kumimoji="1" lang="ko-Kore-KR" altLang="en-US" sz="3200" b="1" dirty="0">
              <a:solidFill>
                <a:srgbClr val="4A7BFF"/>
              </a:solidFill>
              <a:latin typeface="paybooc ExtraBold" pitchFamily="2" charset="-127"/>
              <a:ea typeface="paybooc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3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공작 기계와 스핀들 </a:t>
            </a:r>
            <a:r>
              <a:rPr kumimoji="1" lang="ko-KR" altLang="en-US" sz="5000" dirty="0" err="1">
                <a:latin typeface="SEBANG Gothic OTF Regular" pitchFamily="2" charset="-127"/>
                <a:ea typeface="SEBANG Gothic OTF Regular" pitchFamily="2" charset="-127"/>
              </a:rPr>
              <a:t>모터란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?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스핀들 </a:t>
            </a:r>
            <a:r>
              <a:rPr kumimoji="1" lang="ko-KR" altLang="en-US" sz="2800" b="1" dirty="0" err="1">
                <a:latin typeface="paybooc Medium" panose="020B0600000101010101" charset="-127"/>
                <a:ea typeface="paybooc Medium" panose="020B0600000101010101" charset="-127"/>
              </a:rPr>
              <a:t>모터란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E9B1D1-9924-8E4F-98E5-EAE4C9C38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169" y="1919965"/>
            <a:ext cx="5239816" cy="445613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B422AF0-ECD0-1840-8E99-DB1E3722731E}"/>
              </a:ext>
            </a:extLst>
          </p:cNvPr>
          <p:cNvSpPr/>
          <p:nvPr/>
        </p:nvSpPr>
        <p:spPr>
          <a:xfrm>
            <a:off x="2595677" y="3791636"/>
            <a:ext cx="2089933" cy="2011680"/>
          </a:xfrm>
          <a:prstGeom prst="ellipse">
            <a:avLst/>
          </a:prstGeom>
          <a:noFill/>
          <a:ln w="82550">
            <a:solidFill>
              <a:srgbClr val="4A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4A7B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D499C-4985-194B-8B9B-54EC820AA0B2}"/>
              </a:ext>
            </a:extLst>
          </p:cNvPr>
          <p:cNvSpPr txBox="1"/>
          <p:nvPr/>
        </p:nvSpPr>
        <p:spPr>
          <a:xfrm>
            <a:off x="6391118" y="4258867"/>
            <a:ext cx="4685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데이터를 얻은 </a:t>
            </a:r>
            <a:r>
              <a:rPr kumimoji="1" lang="ko-KR" altLang="en-US" sz="3200" b="1" dirty="0" err="1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실험장치에</a:t>
            </a:r>
            <a:r>
              <a:rPr kumimoji="1" lang="ko-KR" altLang="en-US" sz="3200" b="1" dirty="0">
                <a:solidFill>
                  <a:srgbClr val="4A7BFF"/>
                </a:solidFill>
                <a:latin typeface="paybooc ExtraBold" pitchFamily="2" charset="-127"/>
                <a:ea typeface="paybooc ExtraBold" pitchFamily="2" charset="-127"/>
              </a:rPr>
              <a:t> 부착된 스핀들</a:t>
            </a:r>
            <a:endParaRPr kumimoji="1" lang="ko-Kore-KR" altLang="en-US" sz="3200" b="1" dirty="0">
              <a:solidFill>
                <a:srgbClr val="4A7BFF"/>
              </a:solidFill>
              <a:latin typeface="paybooc ExtraBold" pitchFamily="2" charset="-127"/>
              <a:ea typeface="paybooc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95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공작 기계와 스핀들 </a:t>
            </a:r>
            <a:r>
              <a:rPr kumimoji="1" lang="ko-KR" altLang="en-US" sz="5000" dirty="0" err="1">
                <a:latin typeface="SEBANG Gothic OTF Regular" pitchFamily="2" charset="-127"/>
                <a:ea typeface="SEBANG Gothic OTF Regular" pitchFamily="2" charset="-127"/>
              </a:rPr>
              <a:t>모터란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?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스핀들 모터의 구조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A132F-48A8-064C-AA2F-2218DC04B2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68" y="2514599"/>
            <a:ext cx="4095205" cy="21814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506974-C0FB-654A-8456-31400DC350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4548" y="2165068"/>
            <a:ext cx="7602584" cy="2880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1F1FE0-7916-4D4B-90B6-F953F0261AA6}"/>
              </a:ext>
            </a:extLst>
          </p:cNvPr>
          <p:cNvSpPr txBox="1"/>
          <p:nvPr/>
        </p:nvSpPr>
        <p:spPr>
          <a:xfrm>
            <a:off x="803538" y="5060292"/>
            <a:ext cx="275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스핀들 모터 </a:t>
            </a:r>
            <a:r>
              <a:rPr kumimoji="1" lang="en-US" altLang="ko-KR" sz="2400" dirty="0">
                <a:latin typeface="paybooc Medium" pitchFamily="2" charset="-127"/>
                <a:ea typeface="paybooc Medium" pitchFamily="2" charset="-127"/>
              </a:rPr>
              <a:t>(</a:t>
            </a:r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조립</a:t>
            </a:r>
            <a:r>
              <a:rPr kumimoji="1" lang="en-US" altLang="ko-KR" sz="2400" dirty="0">
                <a:latin typeface="paybooc Medium" pitchFamily="2" charset="-127"/>
                <a:ea typeface="paybooc Medium" pitchFamily="2" charset="-127"/>
              </a:rPr>
              <a:t>)</a:t>
            </a:r>
            <a:endParaRPr kumimoji="1" lang="ko-Kore-KR" altLang="en-US" sz="2400" dirty="0"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F4313-36B2-2E41-BABE-EF2C8040AE74}"/>
              </a:ext>
            </a:extLst>
          </p:cNvPr>
          <p:cNvSpPr txBox="1"/>
          <p:nvPr/>
        </p:nvSpPr>
        <p:spPr>
          <a:xfrm>
            <a:off x="6876908" y="5060292"/>
            <a:ext cx="275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aybooc Medium" pitchFamily="2" charset="-127"/>
                <a:ea typeface="paybooc Medium" pitchFamily="2" charset="-127"/>
              </a:rPr>
              <a:t>분해</a:t>
            </a:r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된 모습</a:t>
            </a:r>
            <a:endParaRPr kumimoji="1" lang="ko-Kore-KR" altLang="en-US" sz="2400" dirty="0"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E8B2B0-169C-D346-85F5-7DA236A6D290}"/>
              </a:ext>
            </a:extLst>
          </p:cNvPr>
          <p:cNvSpPr/>
          <p:nvPr/>
        </p:nvSpPr>
        <p:spPr>
          <a:xfrm>
            <a:off x="4705329" y="2251792"/>
            <a:ext cx="748415" cy="752665"/>
          </a:xfrm>
          <a:prstGeom prst="ellipse">
            <a:avLst/>
          </a:prstGeom>
          <a:noFill/>
          <a:ln w="82550">
            <a:solidFill>
              <a:srgbClr val="4A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4A7BFF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47294CC-23A6-6E42-9B81-D73BE178CB90}"/>
              </a:ext>
            </a:extLst>
          </p:cNvPr>
          <p:cNvSpPr/>
          <p:nvPr/>
        </p:nvSpPr>
        <p:spPr>
          <a:xfrm>
            <a:off x="8201822" y="3322946"/>
            <a:ext cx="748415" cy="752665"/>
          </a:xfrm>
          <a:prstGeom prst="ellipse">
            <a:avLst/>
          </a:prstGeom>
          <a:noFill/>
          <a:ln w="82550">
            <a:solidFill>
              <a:srgbClr val="4A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4A7BFF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26A22E-C722-6A44-BB87-CB1582618AD9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5079537" y="3004457"/>
            <a:ext cx="255434" cy="2202381"/>
          </a:xfrm>
          <a:prstGeom prst="straightConnector1">
            <a:avLst/>
          </a:prstGeom>
          <a:ln w="57150">
            <a:solidFill>
              <a:srgbClr val="0293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E539317-7C0B-E04B-A0DF-5C961A1D37E2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5709179" y="3965386"/>
            <a:ext cx="2602246" cy="1241452"/>
          </a:xfrm>
          <a:prstGeom prst="straightConnector1">
            <a:avLst/>
          </a:prstGeom>
          <a:ln w="57150">
            <a:solidFill>
              <a:srgbClr val="0293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EE1BC1-AAA1-DB4D-BA3E-BDBBBF1D5892}"/>
              </a:ext>
            </a:extLst>
          </p:cNvPr>
          <p:cNvSpPr txBox="1"/>
          <p:nvPr/>
        </p:nvSpPr>
        <p:spPr>
          <a:xfrm>
            <a:off x="4652911" y="5244530"/>
            <a:ext cx="187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스핀들의 핵심 부품 </a:t>
            </a:r>
            <a:r>
              <a:rPr kumimoji="1" lang="en-US" altLang="ko-KR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:</a:t>
            </a:r>
            <a:r>
              <a:rPr kumimoji="1" lang="ko-KR" altLang="en-US" sz="20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베어링</a:t>
            </a:r>
            <a:endParaRPr kumimoji="1" lang="ko-Kore-KR" altLang="en-US" sz="20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7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04884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고속 </a:t>
            </a:r>
            <a:r>
              <a:rPr kumimoji="1" lang="ko-KR" altLang="en-US" sz="5000" dirty="0" err="1">
                <a:latin typeface="SEBANG Gothic OTF Regular" pitchFamily="2" charset="-127"/>
                <a:ea typeface="SEBANG Gothic OTF Regular" pitchFamily="2" charset="-127"/>
              </a:rPr>
              <a:t>스핀틀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모터의 고장 이슈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스핀들 모터 고장 이슈의 중요성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91C3A-F5BA-9245-85CB-DF0F16978D7D}"/>
              </a:ext>
            </a:extLst>
          </p:cNvPr>
          <p:cNvSpPr txBox="1"/>
          <p:nvPr/>
        </p:nvSpPr>
        <p:spPr>
          <a:xfrm>
            <a:off x="359343" y="2828835"/>
            <a:ext cx="10993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aybooc Medium" pitchFamily="2" charset="-127"/>
                <a:ea typeface="paybooc Medium" pitchFamily="2" charset="-127"/>
              </a:rPr>
              <a:t>공작</a:t>
            </a:r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 기계에서 스핀들 모터가 안정적으로 돌아가는지 여부는</a:t>
            </a:r>
            <a:endParaRPr kumimoji="1" lang="en-US" altLang="ko-KR" sz="2400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endParaRPr kumimoji="1" lang="en-US" altLang="ko-Kore-KR" sz="2400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ko-KR" altLang="en-US" sz="2400" dirty="0">
                <a:latin typeface="paybooc Medium" pitchFamily="2" charset="-127"/>
                <a:ea typeface="paybooc Medium" pitchFamily="2" charset="-127"/>
              </a:rPr>
              <a:t>기계 제조에 있어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매우 중요한 요인</a:t>
            </a:r>
            <a:endParaRPr kumimoji="1" lang="en-US" altLang="ko-KR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  <a:p>
            <a:pPr algn="ctr"/>
            <a:endParaRPr kumimoji="1" lang="en-US" altLang="ko-Kore-KR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ko-Kore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→</a:t>
            </a:r>
            <a:r>
              <a:rPr kumimoji="1" lang="en-US" altLang="ko-Kore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특히 스핀들 내부 베어링의 결함은 스핀들에 치명적이며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,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대부분 스핀들의 고장은 베어링 파손에 의해 일어남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7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865</Words>
  <Application>Microsoft Macintosh PowerPoint</Application>
  <PresentationFormat>와이드스크린</PresentationFormat>
  <Paragraphs>135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SEBANG Gothic OTF Regular</vt:lpstr>
      <vt:lpstr>paybooc Light</vt:lpstr>
      <vt:lpstr>Calibri Light</vt:lpstr>
      <vt:lpstr>paybooc ExtraBold</vt:lpstr>
      <vt:lpstr>Calibri</vt:lpstr>
      <vt:lpstr>Arial</vt:lpstr>
      <vt:lpstr>paybooc Medium</vt:lpstr>
      <vt:lpstr>Office 테마</vt:lpstr>
      <vt:lpstr>빅데이터를 활용한 스핀들 모터 고장 요인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딥러닝을 활용한  비속어 필터링 시스템</dc:title>
  <dc:creator>이의진</dc:creator>
  <cp:lastModifiedBy>박상준</cp:lastModifiedBy>
  <cp:revision>90</cp:revision>
  <dcterms:created xsi:type="dcterms:W3CDTF">2021-11-16T04:37:58Z</dcterms:created>
  <dcterms:modified xsi:type="dcterms:W3CDTF">2021-11-21T12:14:57Z</dcterms:modified>
</cp:coreProperties>
</file>